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61" r:id="rId4"/>
    <p:sldId id="260" r:id="rId5"/>
    <p:sldId id="288" r:id="rId6"/>
    <p:sldId id="269" r:id="rId7"/>
    <p:sldId id="290" r:id="rId8"/>
    <p:sldId id="268" r:id="rId9"/>
    <p:sldId id="286" r:id="rId10"/>
    <p:sldId id="270" r:id="rId11"/>
    <p:sldId id="272" r:id="rId12"/>
    <p:sldId id="257" r:id="rId13"/>
    <p:sldId id="278" r:id="rId14"/>
    <p:sldId id="292" r:id="rId15"/>
    <p:sldId id="280" r:id="rId16"/>
    <p:sldId id="293" r:id="rId17"/>
    <p:sldId id="273" r:id="rId18"/>
    <p:sldId id="294" r:id="rId19"/>
    <p:sldId id="281" r:id="rId20"/>
    <p:sldId id="258" r:id="rId21"/>
    <p:sldId id="274" r:id="rId22"/>
    <p:sldId id="262" r:id="rId23"/>
    <p:sldId id="275" r:id="rId24"/>
    <p:sldId id="266" r:id="rId25"/>
    <p:sldId id="276" r:id="rId26"/>
    <p:sldId id="265" r:id="rId27"/>
    <p:sldId id="277" r:id="rId28"/>
    <p:sldId id="259" r:id="rId29"/>
    <p:sldId id="289" r:id="rId30"/>
    <p:sldId id="267" r:id="rId31"/>
    <p:sldId id="279" r:id="rId32"/>
    <p:sldId id="282" r:id="rId33"/>
    <p:sldId id="283" r:id="rId34"/>
    <p:sldId id="271" r:id="rId35"/>
    <p:sldId id="284" r:id="rId36"/>
    <p:sldId id="285" r:id="rId37"/>
    <p:sldId id="291" r:id="rId3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96" d="100"/>
          <a:sy n="196" d="100"/>
        </p:scale>
        <p:origin x="-21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11/04/15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11/04/15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11/04/15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11/04/15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11/04/15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11/04/15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11/04/15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11/04/15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11/04/15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11/04/15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11/04/15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pPr/>
              <a:t>11/04/15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emf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Relationship Id="rId3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Relationship Id="rId3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Relationship Id="rId3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Relationship Id="rId3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Relationship Id="rId3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6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emf"/><Relationship Id="rId3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5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8136904" cy="5976664"/>
          </a:xfrm>
        </p:spPr>
        <p:txBody>
          <a:bodyPr>
            <a:normAutofit fontScale="90000"/>
          </a:bodyPr>
          <a:lstStyle/>
          <a:p>
            <a:r>
              <a:rPr lang="it-IT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ALBUM FOTOGRAFICO</a:t>
            </a:r>
            <a:r>
              <a:rPr lang="it-IT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it-IT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it-IT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Il Liceo ginnasio di Stato «</a:t>
            </a:r>
            <a:r>
              <a:rPr lang="it-IT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F.Scaduto</a:t>
            </a:r>
            <a:r>
              <a:rPr lang="it-IT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 alla «PRIMAVERA DELLE SCIENZE VI EDIZIONE» Presso la Scuola secondaria di primo grado «</a:t>
            </a:r>
            <a:r>
              <a:rPr lang="it-IT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C.Guastella</a:t>
            </a:r>
            <a:r>
              <a:rPr lang="it-IT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 di Misilmeri,24-25 Marzo 2015</a:t>
            </a:r>
            <a:br>
              <a:rPr lang="it-IT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it-IT" sz="4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</a:t>
            </a:r>
            <a:r>
              <a:rPr lang="it-IT" sz="4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irigente scolastico: </a:t>
            </a:r>
            <a:r>
              <a:rPr lang="it-IT" sz="4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it-IT" sz="4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it-IT" sz="4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Prof.ssa Giuseppa </a:t>
            </a:r>
            <a:r>
              <a:rPr lang="it-IT" sz="44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Muscato</a:t>
            </a:r>
            <a:endParaRPr lang="it-IT" sz="4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993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CER\Desktop\Primavera delle Scienze 2015\DSC_039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543" y="476672"/>
            <a:ext cx="3346450" cy="2224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ACER\Desktop\Primavera delle Scienze 2015\DSC_040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620688"/>
            <a:ext cx="3346450" cy="2224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2" descr="C:\Users\ACER\Desktop\Secondo giorno Primavera delle scienze\DSC_05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89040"/>
            <a:ext cx="4041218" cy="2687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657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CER\Desktop\Primavera delle Scienze 2015\DSC_040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373" y="385132"/>
            <a:ext cx="4038600" cy="2685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CER\Desktop\Primavera delle Scienze 2015\DSC_040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35" y="3645024"/>
            <a:ext cx="4038600" cy="2685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CER\Desktop\Primavera delle Scienze 2015\DSC_04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49" y="404664"/>
            <a:ext cx="3681972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CER\Desktop\Primavera delle Scienze 2015\DSC_04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3609267" cy="2687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440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194"/>
            <a:ext cx="7776864" cy="540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519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CER\Desktop\Primavera delle Scienze 2015\DSC_046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071" y="260648"/>
            <a:ext cx="2780609" cy="184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CER\Desktop\Primavera delle Scienze 2015\DSC_047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740" y="2688750"/>
            <a:ext cx="2196337" cy="146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CER\Desktop\Primavera delle Scienze 2015\DSC_04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3067800" cy="20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ACER\Desktop\Primavera delle Scienze 2015\DSC_04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216586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ACER\Desktop\Primavera delle Scienze 2015\DSC_04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13058"/>
            <a:ext cx="2309747" cy="153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ACER\Desktop\Primavera delle Scienze 2015\DSC_04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84948"/>
            <a:ext cx="2995860" cy="199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ACER\Desktop\Primavera delle Scienze 2015\DSC_048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00536"/>
            <a:ext cx="2995860" cy="199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154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3"/>
            <a:ext cx="7992888" cy="54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44928"/>
            <a:ext cx="3096344" cy="147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397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CER\Desktop\Primavera delle Scienze 2015\DSC_049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038600" cy="2685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CER\Desktop\Primavera delle Scienze 2015\DSC_049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620688"/>
            <a:ext cx="3346450" cy="2224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ACER\Desktop\Primavera delle Scienze 2015\DSC_04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89040"/>
            <a:ext cx="3500974" cy="2327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ACER\Desktop\Primavera delle Scienze 2015\DSC_04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99" y="3952548"/>
            <a:ext cx="3284387" cy="2183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900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75620"/>
            <a:ext cx="7776864" cy="510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77072"/>
            <a:ext cx="22193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145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CER\Desktop\Primavera delle Scienze 2015\DSC_042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038600" cy="2685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CER\Desktop\Primavera delle Scienze 2015\DSC_047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5" y="404664"/>
            <a:ext cx="4038600" cy="2685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CER\Desktop\Primavera delle Scienze 2015\DSC_04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73016"/>
            <a:ext cx="3392680" cy="2255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CER\Desktop\Primavera delle Scienze 2015\DSC_04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73016"/>
            <a:ext cx="4032448" cy="2255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044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63284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239" y="4221088"/>
            <a:ext cx="1688316" cy="24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910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CER\Desktop\Primavera delle Scienze 2015\DSC_049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887" y="764704"/>
            <a:ext cx="3346450" cy="2224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87" name="Picture 3" descr="C:\Users\ACER\Desktop\Primavera delle Scienze 2015\DSC_049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836712"/>
            <a:ext cx="3346450" cy="2224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2" y="3717032"/>
            <a:ext cx="4041775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70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ER\Desktop\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2900"/>
            <a:ext cx="356396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CER\Desktop\imag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74" y="2095108"/>
            <a:ext cx="4743450" cy="414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504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7091561" cy="552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999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CER\Desktop\Primavera delle Scienze 2015\DSC_043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09" y="332656"/>
            <a:ext cx="4038600" cy="2685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CER\Desktop\Primavera delle Scienze 2015\DSC_043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038600" cy="2685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CER\Desktop\Primavera delle Scienze 2015\DSC_04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2873"/>
            <a:ext cx="3934147" cy="2615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CER\Desktop\Primavera delle Scienze 2015\DSC_04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2873"/>
            <a:ext cx="3934147" cy="2615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02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35075"/>
            <a:ext cx="7056784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5722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884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CER\Desktop\Primavera delle Scienze 2015\DSC_043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764704"/>
            <a:ext cx="3346450" cy="22240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CER\Desktop\Primavera delle Scienze 2015\DSC_0438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404664"/>
            <a:ext cx="3346450" cy="22240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CER\Desktop\Primavera delle Scienze 2015\DSC_04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89040"/>
            <a:ext cx="3392680" cy="22559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CER\Desktop\Primavera delle Scienze 2015\DSC_04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18230" y="3394107"/>
            <a:ext cx="3348101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177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344816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52736"/>
            <a:ext cx="24479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054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CER\Desktop\Primavera delle Scienze 2015\DSC_044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548680"/>
            <a:ext cx="3755910" cy="2496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CER\Desktop\Primavera delle Scienze 2015\DSC_044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808" y="548680"/>
            <a:ext cx="3930300" cy="2613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CER\Desktop\Primavera delle Scienze 2015\DSC_04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3825853" cy="2543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CER\Desktop\Primavera delle Scienze 2015\DSC_04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45024"/>
            <a:ext cx="3898559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26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712879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48680"/>
            <a:ext cx="18669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214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CER\Desktop\Primavera delle Scienze 2015\DSC_045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3600400" cy="239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CER\Desktop\Primavera delle Scienze 2015\DSC_0453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0648"/>
            <a:ext cx="3524200" cy="234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CER\Desktop\Primavera delle Scienze 2015\DSC_04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3096"/>
            <a:ext cx="3284387" cy="218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CER\Desktop\Primavera delle Scienze 2015\DSC_04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091" y="3890500"/>
            <a:ext cx="3889854" cy="25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ACER\Desktop\Primavera delle Scienze 2015\DSC_04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797" y="1997331"/>
            <a:ext cx="2926929" cy="194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181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10616"/>
            <a:ext cx="7920879" cy="559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967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2016224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365104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88840"/>
            <a:ext cx="2095973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21088"/>
            <a:ext cx="2016224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74211"/>
            <a:ext cx="1714500" cy="171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19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31489" y="188640"/>
            <a:ext cx="6512511" cy="1143000"/>
          </a:xfrm>
        </p:spPr>
        <p:txBody>
          <a:bodyPr/>
          <a:lstStyle/>
          <a:p>
            <a:r>
              <a:rPr lang="it-IT" dirty="0" smtClean="0"/>
              <a:t>I docenti e i tecnici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611560" y="1268760"/>
            <a:ext cx="3528392" cy="5217760"/>
          </a:xfrm>
        </p:spPr>
        <p:txBody>
          <a:bodyPr>
            <a:normAutofit fontScale="25000" lnSpcReduction="20000"/>
          </a:bodyPr>
          <a:lstStyle/>
          <a:p>
            <a:pPr marL="45720" indent="0">
              <a:spcAft>
                <a:spcPts val="1000"/>
              </a:spcAft>
              <a:buNone/>
            </a:pPr>
            <a:r>
              <a:rPr lang="it-IT" sz="7200" b="1" dirty="0" smtClean="0">
                <a:ea typeface="Calibri"/>
                <a:cs typeface="Times New Roman"/>
              </a:rPr>
              <a:t>I DOCENTI</a:t>
            </a:r>
          </a:p>
          <a:p>
            <a:pPr>
              <a:spcAft>
                <a:spcPts val="1000"/>
              </a:spcAft>
            </a:pPr>
            <a:r>
              <a:rPr lang="it-IT" sz="7200" dirty="0" smtClean="0">
                <a:ea typeface="Calibri"/>
                <a:cs typeface="Times New Roman"/>
              </a:rPr>
              <a:t>Cali </a:t>
            </a:r>
            <a:r>
              <a:rPr lang="it-IT" sz="7200" dirty="0">
                <a:ea typeface="Calibri"/>
                <a:cs typeface="Times New Roman"/>
              </a:rPr>
              <a:t>Giuseppina</a:t>
            </a:r>
          </a:p>
          <a:p>
            <a:pPr>
              <a:spcAft>
                <a:spcPts val="1000"/>
              </a:spcAft>
            </a:pPr>
            <a:r>
              <a:rPr lang="it-IT" sz="7200" dirty="0" smtClean="0">
                <a:ea typeface="Calibri"/>
                <a:cs typeface="Times New Roman"/>
              </a:rPr>
              <a:t>Camiolo </a:t>
            </a:r>
            <a:r>
              <a:rPr lang="it-IT" sz="7200" dirty="0">
                <a:ea typeface="Calibri"/>
                <a:cs typeface="Times New Roman"/>
              </a:rPr>
              <a:t>Domenica</a:t>
            </a:r>
          </a:p>
          <a:p>
            <a:pPr>
              <a:spcAft>
                <a:spcPts val="1000"/>
              </a:spcAft>
            </a:pPr>
            <a:r>
              <a:rPr lang="it-IT" sz="7200" dirty="0" smtClean="0">
                <a:ea typeface="Calibri"/>
                <a:cs typeface="Times New Roman"/>
              </a:rPr>
              <a:t>Costanza </a:t>
            </a:r>
            <a:r>
              <a:rPr lang="it-IT" sz="7200" dirty="0">
                <a:ea typeface="Calibri"/>
                <a:cs typeface="Times New Roman"/>
              </a:rPr>
              <a:t>Angela</a:t>
            </a:r>
          </a:p>
          <a:p>
            <a:pPr>
              <a:spcAft>
                <a:spcPts val="1000"/>
              </a:spcAft>
            </a:pPr>
            <a:r>
              <a:rPr lang="it-IT" sz="7200" dirty="0" smtClean="0">
                <a:ea typeface="Calibri"/>
                <a:cs typeface="Times New Roman"/>
              </a:rPr>
              <a:t>Galioto </a:t>
            </a:r>
            <a:r>
              <a:rPr lang="it-IT" sz="7200" dirty="0">
                <a:ea typeface="Calibri"/>
                <a:cs typeface="Times New Roman"/>
              </a:rPr>
              <a:t>Dorotea</a:t>
            </a:r>
          </a:p>
          <a:p>
            <a:pPr>
              <a:spcAft>
                <a:spcPts val="1000"/>
              </a:spcAft>
            </a:pPr>
            <a:r>
              <a:rPr lang="it-IT" sz="7200" dirty="0" smtClean="0">
                <a:ea typeface="Calibri"/>
                <a:cs typeface="Times New Roman"/>
              </a:rPr>
              <a:t>Lentini </a:t>
            </a:r>
            <a:r>
              <a:rPr lang="it-IT" sz="7200" dirty="0">
                <a:ea typeface="Calibri"/>
                <a:cs typeface="Times New Roman"/>
              </a:rPr>
              <a:t>Caterina</a:t>
            </a:r>
          </a:p>
          <a:p>
            <a:pPr>
              <a:spcAft>
                <a:spcPts val="1000"/>
              </a:spcAft>
            </a:pPr>
            <a:r>
              <a:rPr lang="it-IT" sz="7200" dirty="0" smtClean="0">
                <a:ea typeface="Calibri"/>
                <a:cs typeface="Times New Roman"/>
              </a:rPr>
              <a:t>Paredes Gabriella</a:t>
            </a:r>
          </a:p>
          <a:p>
            <a:pPr>
              <a:spcAft>
                <a:spcPts val="1000"/>
              </a:spcAft>
            </a:pPr>
            <a:r>
              <a:rPr lang="it-IT" sz="7200" dirty="0" smtClean="0">
                <a:ea typeface="Calibri"/>
                <a:cs typeface="Times New Roman"/>
              </a:rPr>
              <a:t>Puleo Olimpia</a:t>
            </a:r>
            <a:endParaRPr lang="it-IT" sz="7200" dirty="0"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it-IT" sz="7200" dirty="0" smtClean="0">
                <a:ea typeface="Calibri"/>
                <a:cs typeface="Times New Roman"/>
              </a:rPr>
              <a:t>Russo Giuseppa</a:t>
            </a:r>
          </a:p>
          <a:p>
            <a:pPr marL="45720" indent="0">
              <a:spcAft>
                <a:spcPts val="1000"/>
              </a:spcAft>
              <a:buNone/>
            </a:pPr>
            <a:r>
              <a:rPr lang="it-IT" sz="7200" b="1" dirty="0" smtClean="0">
                <a:ea typeface="Calibri"/>
                <a:cs typeface="Times New Roman"/>
              </a:rPr>
              <a:t>I TECNICI</a:t>
            </a:r>
          </a:p>
          <a:p>
            <a:pPr>
              <a:spcAft>
                <a:spcPts val="1000"/>
              </a:spcAft>
            </a:pPr>
            <a:r>
              <a:rPr lang="it-IT" sz="7200" dirty="0" smtClean="0"/>
              <a:t>Bonanno </a:t>
            </a:r>
            <a:r>
              <a:rPr lang="it-IT" sz="7200" dirty="0"/>
              <a:t>Gianluigi </a:t>
            </a:r>
          </a:p>
          <a:p>
            <a:pPr>
              <a:spcAft>
                <a:spcPts val="1000"/>
              </a:spcAft>
            </a:pPr>
            <a:r>
              <a:rPr lang="it-IT" sz="7200" dirty="0" smtClean="0"/>
              <a:t>Gargano </a:t>
            </a:r>
            <a:r>
              <a:rPr lang="it-IT" sz="7200" dirty="0"/>
              <a:t>Angela</a:t>
            </a:r>
            <a:endParaRPr lang="it-IT" sz="7200" dirty="0">
              <a:ea typeface="Calibri"/>
              <a:cs typeface="Times New Roman"/>
            </a:endParaRPr>
          </a:p>
          <a:p>
            <a:endParaRPr lang="it-IT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684" y="1340768"/>
            <a:ext cx="3870735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752467" y="6131084"/>
            <a:ext cx="3447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            </a:t>
            </a:r>
            <a:r>
              <a:rPr lang="it-IT" b="1" dirty="0" smtClean="0"/>
              <a:t>De Chirico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19694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70485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432595"/>
            <a:ext cx="2712829" cy="16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535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ACER\Desktop\Primavera delle Scienze 2015\DSC_047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218" y="652519"/>
            <a:ext cx="3346450" cy="22240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CER\Desktop\Primavera delle Scienze 2015\DSC_04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3392680" cy="2255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ACER\Desktop\Primavera delle Scienze 2015\DSC_0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3717560" cy="2471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ACER\Desktop\Primavera delle Scienze 2015\DSC_05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3" y="3861048"/>
            <a:ext cx="4042440" cy="2687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221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CER\Desktop\Primavera delle Scienze 2015\DSC_050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121" y="764704"/>
            <a:ext cx="3671489" cy="2440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CER\Desktop\Primavera delle Scienze 2015\DSC_050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692696"/>
            <a:ext cx="3816424" cy="2440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ACER\Desktop\Primavera delle Scienze 2015\DSC_05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788"/>
            <a:ext cx="3662288" cy="2435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ACER\Desktop\Primavera delle Scienze 2015\DSC_05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74163"/>
            <a:ext cx="3685787" cy="2450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663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CER\Desktop\Primavera delle Scienze 2015\DSC_050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4036"/>
            <a:ext cx="4038600" cy="2685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CER\Desktop\Primavera delle Scienze 2015\DSC_051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2967" y="548680"/>
            <a:ext cx="3346450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ACER\Desktop\Primavera delle Scienze 2015\DSC_05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064"/>
            <a:ext cx="3456384" cy="2471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ACER\Desktop\Primavera delle Scienze 2015\DSC_05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8" y="4005064"/>
            <a:ext cx="3717560" cy="2471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577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ER\Desktop\Primavera delle Scienze 2015\DSC_040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15311"/>
            <a:ext cx="4038600" cy="268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CER\Desktop\Primavera delle Scienze 2015\DSC_040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88834"/>
            <a:ext cx="4110608" cy="273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CER\Desktop\Primavera delle Scienze 2015\DSC_04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88641"/>
            <a:ext cx="4042440" cy="268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01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CER\Desktop\Primavera delle Scienze 2015\DSC_051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1357316"/>
            <a:ext cx="3346450" cy="2224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ACER\Desktop\Primavera delle Scienze 2015\DSC_051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332656"/>
            <a:ext cx="3346450" cy="2224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ACER\Desktop\Primavera delle Scienze 2015\DSC_05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55744" y="3366388"/>
            <a:ext cx="3392680" cy="2255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ACER\Desktop\Primavera delle Scienze 2015\DSC_05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05064"/>
            <a:ext cx="3286968" cy="2185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883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CER\Desktop\Primavera delle Scienze 2015\DSC_052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971600" y="3645024"/>
            <a:ext cx="3346450" cy="2224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ACER\Desktop\Primavera delle Scienze 2015\DSC_052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004048" y="3501008"/>
            <a:ext cx="3346450" cy="2224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ACER\Desktop\Primavera delle Scienze 2015\DSC_03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6632"/>
            <a:ext cx="4042440" cy="2687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554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5" y="548680"/>
            <a:ext cx="7478216" cy="4966488"/>
          </a:xfrm>
        </p:spPr>
        <p:txBody>
          <a:bodyPr/>
          <a:lstStyle/>
          <a:p>
            <a:r>
              <a:rPr lang="it-IT" i="1" dirty="0" smtClean="0">
                <a:effectLst/>
              </a:rPr>
              <a:t>«Il </a:t>
            </a:r>
            <a:r>
              <a:rPr lang="it-IT" i="1" dirty="0">
                <a:effectLst/>
              </a:rPr>
              <a:t>buon insegnamento è per un quarto preparazione e tre quarti teatro</a:t>
            </a:r>
            <a:r>
              <a:rPr lang="it-IT" dirty="0" smtClean="0">
                <a:effectLst/>
              </a:rPr>
              <a:t>.»</a:t>
            </a:r>
            <a:r>
              <a:rPr lang="it-IT" dirty="0">
                <a:effectLst/>
              </a:rPr>
              <a:t> </a:t>
            </a:r>
            <a:r>
              <a:rPr lang="it-IT" dirty="0" smtClean="0">
                <a:effectLst/>
              </a:rPr>
              <a:t/>
            </a:r>
            <a:br>
              <a:rPr lang="it-IT" dirty="0" smtClean="0">
                <a:effectLst/>
              </a:rPr>
            </a:br>
            <a:r>
              <a:rPr lang="it-IT" dirty="0" smtClean="0">
                <a:effectLst/>
              </a:rPr>
              <a:t>Galileo </a:t>
            </a:r>
            <a:r>
              <a:rPr lang="it-IT" dirty="0">
                <a:effectLst/>
              </a:rPr>
              <a:t>Galilei</a:t>
            </a:r>
            <a:endParaRPr lang="it-IT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1" y="3645024"/>
            <a:ext cx="3384376" cy="2404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525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it-IT" dirty="0"/>
              <a:t>G</a:t>
            </a:r>
            <a:r>
              <a:rPr lang="it-IT" dirty="0" smtClean="0"/>
              <a:t>li alunni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>
          <a:xfrm>
            <a:off x="457200" y="1196752"/>
            <a:ext cx="4038600" cy="4929411"/>
          </a:xfrm>
        </p:spPr>
        <p:txBody>
          <a:bodyPr>
            <a:normAutofit fontScale="25000" lnSpcReduction="20000"/>
          </a:bodyPr>
          <a:lstStyle/>
          <a:p>
            <a:pPr lvl="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6400" dirty="0">
                <a:ea typeface="Calibri"/>
              </a:rPr>
              <a:t>Amodeo chiara Maria IV C</a:t>
            </a:r>
            <a:endParaRPr lang="it-IT" sz="6400" dirty="0"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6400" dirty="0">
                <a:ea typeface="Calibri"/>
              </a:rPr>
              <a:t>Traina Valentina IV C</a:t>
            </a:r>
            <a:endParaRPr lang="it-IT" sz="6400" dirty="0"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6400" dirty="0" err="1">
                <a:ea typeface="Calibri"/>
              </a:rPr>
              <a:t>Garraffa</a:t>
            </a:r>
            <a:r>
              <a:rPr lang="it-IT" sz="6400" dirty="0">
                <a:ea typeface="Calibri"/>
              </a:rPr>
              <a:t> Teresa V A</a:t>
            </a:r>
            <a:endParaRPr lang="it-IT" sz="6400" dirty="0"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6400" dirty="0" err="1">
                <a:ea typeface="Calibri"/>
              </a:rPr>
              <a:t>Chiello</a:t>
            </a:r>
            <a:r>
              <a:rPr lang="it-IT" sz="6400" dirty="0">
                <a:ea typeface="Calibri"/>
              </a:rPr>
              <a:t> Valeria  V A</a:t>
            </a:r>
            <a:endParaRPr lang="it-IT" sz="6400" dirty="0"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6400" dirty="0">
                <a:ea typeface="Calibri"/>
              </a:rPr>
              <a:t>Sole Federica V A</a:t>
            </a:r>
            <a:endParaRPr lang="it-IT" sz="6400" dirty="0"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6400" dirty="0">
                <a:ea typeface="Calibri"/>
              </a:rPr>
              <a:t>Mineo Carlotta V C</a:t>
            </a:r>
            <a:endParaRPr lang="it-IT" sz="6400" dirty="0"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6400" dirty="0">
                <a:ea typeface="Calibri"/>
              </a:rPr>
              <a:t>Cannizzaro Ilaria V G</a:t>
            </a:r>
            <a:endParaRPr lang="it-IT" sz="6400" dirty="0"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6400" dirty="0">
                <a:ea typeface="Calibri"/>
              </a:rPr>
              <a:t>Di salvo Valentina V G</a:t>
            </a:r>
            <a:endParaRPr lang="it-IT" sz="6400" dirty="0"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6400" dirty="0">
                <a:ea typeface="Calibri"/>
              </a:rPr>
              <a:t>Lo Coco Alessandra V G</a:t>
            </a:r>
            <a:endParaRPr lang="it-IT" sz="6400" dirty="0"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6400" dirty="0">
                <a:ea typeface="Calibri"/>
              </a:rPr>
              <a:t>Alfano Nina III B</a:t>
            </a:r>
            <a:endParaRPr lang="it-IT" sz="6400" dirty="0"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6400" dirty="0">
                <a:ea typeface="Calibri"/>
              </a:rPr>
              <a:t>Borreano Ciro III B</a:t>
            </a:r>
            <a:endParaRPr lang="it-IT" sz="6400" dirty="0"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6400" dirty="0" err="1">
                <a:ea typeface="Calibri"/>
              </a:rPr>
              <a:t>Carieri</a:t>
            </a:r>
            <a:r>
              <a:rPr lang="it-IT" sz="6400" dirty="0">
                <a:ea typeface="Calibri"/>
              </a:rPr>
              <a:t> Eliana III B</a:t>
            </a:r>
            <a:endParaRPr lang="it-IT" sz="6400" dirty="0"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6400" dirty="0">
                <a:ea typeface="Calibri"/>
              </a:rPr>
              <a:t>D'Alessandro Simona III B</a:t>
            </a:r>
            <a:endParaRPr lang="it-IT" sz="6400" dirty="0"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6400" dirty="0" err="1">
                <a:ea typeface="Calibri"/>
              </a:rPr>
              <a:t>Scuderi</a:t>
            </a:r>
            <a:r>
              <a:rPr lang="it-IT" sz="6400" dirty="0">
                <a:ea typeface="Calibri"/>
              </a:rPr>
              <a:t> Giovanni III B</a:t>
            </a:r>
            <a:endParaRPr lang="it-IT" sz="64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it-IT" sz="1800" b="1" dirty="0">
                <a:latin typeface="Arial"/>
                <a:ea typeface="Times New Roman"/>
              </a:rPr>
              <a:t> </a:t>
            </a:r>
            <a:endParaRPr lang="it-IT" dirty="0">
              <a:latin typeface="Arial"/>
              <a:ea typeface="Times New Roman"/>
            </a:endParaRPr>
          </a:p>
          <a:p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4"/>
          </p:nvPr>
        </p:nvSpPr>
        <p:spPr>
          <a:xfrm>
            <a:off x="3707904" y="1628800"/>
            <a:ext cx="2880320" cy="4525963"/>
          </a:xfrm>
        </p:spPr>
        <p:txBody>
          <a:bodyPr>
            <a:normAutofit fontScale="25000" lnSpcReduction="20000"/>
          </a:bodyPr>
          <a:lstStyle/>
          <a:p>
            <a:pPr marL="0" lvl="0" indent="0">
              <a:spcAft>
                <a:spcPts val="1000"/>
              </a:spcAft>
              <a:buNone/>
              <a:tabLst>
                <a:tab pos="457200" algn="l"/>
              </a:tabLst>
            </a:pPr>
            <a:r>
              <a:rPr lang="it-IT" sz="6400" dirty="0" smtClean="0">
                <a:solidFill>
                  <a:prstClr val="black"/>
                </a:solidFill>
                <a:ea typeface="Calibri"/>
              </a:rPr>
              <a:t>15 Onorato </a:t>
            </a:r>
            <a:r>
              <a:rPr lang="it-IT" sz="6400" dirty="0">
                <a:solidFill>
                  <a:prstClr val="black"/>
                </a:solidFill>
                <a:ea typeface="Calibri"/>
              </a:rPr>
              <a:t>Riccardo III C</a:t>
            </a:r>
            <a:endParaRPr lang="it-IT" sz="6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it-IT" sz="6400" dirty="0" smtClean="0">
                <a:solidFill>
                  <a:prstClr val="black"/>
                </a:solidFill>
                <a:ea typeface="Calibri"/>
              </a:rPr>
              <a:t>16 Castronovo  </a:t>
            </a:r>
            <a:r>
              <a:rPr lang="it-IT" sz="6400" dirty="0">
                <a:solidFill>
                  <a:prstClr val="black"/>
                </a:solidFill>
                <a:ea typeface="Calibri"/>
              </a:rPr>
              <a:t>Maria III </a:t>
            </a:r>
            <a:r>
              <a:rPr lang="it-IT" sz="6400" dirty="0" smtClean="0">
                <a:solidFill>
                  <a:prstClr val="black"/>
                </a:solidFill>
                <a:ea typeface="Calibri"/>
              </a:rPr>
              <a:t>D</a:t>
            </a:r>
            <a:endParaRPr lang="it-IT" sz="6400" dirty="0" smtClean="0">
              <a:solidFill>
                <a:prstClr val="black"/>
              </a:solidFill>
              <a:latin typeface="Times New Roman"/>
              <a:ea typeface="Calibri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it-IT" sz="6400" dirty="0">
                <a:solidFill>
                  <a:prstClr val="black"/>
                </a:solidFill>
                <a:ea typeface="Calibri"/>
              </a:rPr>
              <a:t> </a:t>
            </a:r>
            <a:endParaRPr lang="it-IT" sz="6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 startAt="17"/>
              <a:tabLst>
                <a:tab pos="457200" algn="l"/>
              </a:tabLst>
            </a:pPr>
            <a:r>
              <a:rPr lang="it-IT" sz="6400" dirty="0" err="1">
                <a:solidFill>
                  <a:prstClr val="black"/>
                </a:solidFill>
                <a:ea typeface="Calibri"/>
              </a:rPr>
              <a:t>Giambanco</a:t>
            </a:r>
            <a:r>
              <a:rPr lang="it-IT" sz="6400" dirty="0">
                <a:solidFill>
                  <a:prstClr val="black"/>
                </a:solidFill>
                <a:ea typeface="Calibri"/>
              </a:rPr>
              <a:t> Nicola III D</a:t>
            </a:r>
            <a:endParaRPr lang="it-IT" sz="6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 startAt="17"/>
              <a:tabLst>
                <a:tab pos="457200" algn="l"/>
              </a:tabLst>
            </a:pPr>
            <a:r>
              <a:rPr lang="it-IT" sz="6400" dirty="0" err="1">
                <a:solidFill>
                  <a:prstClr val="black"/>
                </a:solidFill>
                <a:ea typeface="Calibri"/>
              </a:rPr>
              <a:t>Sanfilippo</a:t>
            </a:r>
            <a:r>
              <a:rPr lang="it-IT" sz="6400" dirty="0">
                <a:solidFill>
                  <a:prstClr val="black"/>
                </a:solidFill>
                <a:ea typeface="Calibri"/>
              </a:rPr>
              <a:t> Pietro III D</a:t>
            </a:r>
            <a:endParaRPr lang="it-IT" sz="6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 startAt="17"/>
              <a:tabLst>
                <a:tab pos="457200" algn="l"/>
              </a:tabLst>
            </a:pPr>
            <a:r>
              <a:rPr lang="it-IT" sz="6400" dirty="0" err="1">
                <a:solidFill>
                  <a:prstClr val="black"/>
                </a:solidFill>
                <a:ea typeface="Calibri"/>
              </a:rPr>
              <a:t>Carollo</a:t>
            </a:r>
            <a:r>
              <a:rPr lang="it-IT" sz="6400" dirty="0">
                <a:solidFill>
                  <a:prstClr val="black"/>
                </a:solidFill>
                <a:ea typeface="Calibri"/>
              </a:rPr>
              <a:t> II E</a:t>
            </a:r>
            <a:endParaRPr lang="it-IT" sz="6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 startAt="17"/>
              <a:tabLst>
                <a:tab pos="457200" algn="l"/>
              </a:tabLst>
            </a:pPr>
            <a:r>
              <a:rPr lang="it-IT" sz="6400" dirty="0">
                <a:solidFill>
                  <a:prstClr val="black"/>
                </a:solidFill>
                <a:ea typeface="Calibri"/>
              </a:rPr>
              <a:t>Durante Alice III E</a:t>
            </a:r>
            <a:endParaRPr lang="it-IT" sz="6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 startAt="17"/>
              <a:tabLst>
                <a:tab pos="457200" algn="l"/>
              </a:tabLst>
            </a:pPr>
            <a:r>
              <a:rPr lang="it-IT" sz="6400" dirty="0">
                <a:solidFill>
                  <a:prstClr val="black"/>
                </a:solidFill>
                <a:ea typeface="Calibri"/>
              </a:rPr>
              <a:t>Principato Martina III E</a:t>
            </a:r>
            <a:endParaRPr lang="it-IT" sz="6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 startAt="17"/>
              <a:tabLst>
                <a:tab pos="457200" algn="l"/>
              </a:tabLst>
            </a:pPr>
            <a:r>
              <a:rPr lang="it-IT" sz="6400" dirty="0">
                <a:solidFill>
                  <a:prstClr val="black"/>
                </a:solidFill>
                <a:ea typeface="Calibri"/>
              </a:rPr>
              <a:t>Ficano Gloria III F</a:t>
            </a:r>
            <a:endParaRPr lang="it-IT" sz="6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 startAt="17"/>
              <a:tabLst>
                <a:tab pos="457200" algn="l"/>
              </a:tabLst>
            </a:pPr>
            <a:r>
              <a:rPr lang="it-IT" sz="6400" dirty="0">
                <a:solidFill>
                  <a:prstClr val="black"/>
                </a:solidFill>
                <a:ea typeface="Calibri"/>
              </a:rPr>
              <a:t>Schimmenti Laura III F</a:t>
            </a:r>
            <a:endParaRPr lang="it-IT" sz="6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 startAt="17"/>
              <a:tabLst>
                <a:tab pos="457200" algn="l"/>
              </a:tabLst>
            </a:pPr>
            <a:r>
              <a:rPr lang="it-IT" sz="6400" dirty="0" err="1">
                <a:solidFill>
                  <a:prstClr val="black"/>
                </a:solidFill>
                <a:ea typeface="Calibri"/>
              </a:rPr>
              <a:t>Trupiano</a:t>
            </a:r>
            <a:r>
              <a:rPr lang="it-IT" sz="6400" dirty="0">
                <a:solidFill>
                  <a:prstClr val="black"/>
                </a:solidFill>
                <a:ea typeface="Calibri"/>
              </a:rPr>
              <a:t> III F</a:t>
            </a:r>
            <a:endParaRPr lang="it-IT" sz="6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>
              <a:spcAft>
                <a:spcPts val="1000"/>
              </a:spcAft>
              <a:buFont typeface="+mj-lt"/>
              <a:buAutoNum type="arabicPeriod" startAt="17"/>
              <a:tabLst>
                <a:tab pos="457200" algn="l"/>
              </a:tabLst>
            </a:pPr>
            <a:r>
              <a:rPr lang="it-IT" sz="6400" dirty="0">
                <a:solidFill>
                  <a:prstClr val="black"/>
                </a:solidFill>
                <a:ea typeface="Calibri"/>
              </a:rPr>
              <a:t>Amato Michelangelo III I</a:t>
            </a:r>
            <a:endParaRPr lang="it-IT" sz="6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just"/>
            <a:r>
              <a:rPr lang="it-IT" sz="2000" b="1" dirty="0">
                <a:solidFill>
                  <a:prstClr val="black"/>
                </a:solidFill>
                <a:latin typeface="Arial"/>
                <a:ea typeface="Times New Roman"/>
              </a:rPr>
              <a:t> </a:t>
            </a:r>
            <a:endParaRPr lang="it-IT" dirty="0">
              <a:solidFill>
                <a:prstClr val="black"/>
              </a:solidFill>
              <a:latin typeface="Arial"/>
              <a:ea typeface="Times New Roman"/>
            </a:endParaRPr>
          </a:p>
          <a:p>
            <a:endParaRPr lang="it-IT" dirty="0"/>
          </a:p>
        </p:txBody>
      </p:sp>
      <p:pic>
        <p:nvPicPr>
          <p:cNvPr id="14338" name="Picture 2" descr="C:\Users\ACER\Desktop\Primavera delle Scienze 2015\DSC_04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944" y="2132856"/>
            <a:ext cx="2524646" cy="189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886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52463"/>
            <a:ext cx="741045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19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Primavera delle Scienze 2015\DSC_039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" r="5674"/>
          <a:stretch>
            <a:fillRect/>
          </a:stretch>
        </p:blipFill>
        <p:spPr bwMode="auto">
          <a:xfrm>
            <a:off x="539552" y="980728"/>
            <a:ext cx="3072342" cy="2304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CER\Desktop\Primavera delle Scienze 2015\DSC_03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77072"/>
            <a:ext cx="2526334" cy="1679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CER\Desktop\Primavera delle Scienze 2015\DSC_03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20688"/>
            <a:ext cx="4187086" cy="2784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48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8208912" cy="4089841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dirty="0"/>
              <a:t> Disidratazione del saccarosio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dirty="0"/>
              <a:t>“Disperdendo” … Coloriamo!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dirty="0"/>
              <a:t>Riconoscimento dell’olio di oliva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dirty="0"/>
              <a:t>Riconoscimento delle </a:t>
            </a:r>
            <a:r>
              <a:rPr lang="it-IT" dirty="0" smtClean="0"/>
              <a:t>proteine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dirty="0"/>
              <a:t>Esperimenti con il </a:t>
            </a:r>
            <a:r>
              <a:rPr lang="it-IT" dirty="0" err="1"/>
              <a:t>Saccaromyces</a:t>
            </a:r>
            <a:r>
              <a:rPr lang="it-IT" dirty="0"/>
              <a:t> </a:t>
            </a:r>
            <a:r>
              <a:rPr lang="it-IT" dirty="0" err="1" smtClean="0"/>
              <a:t>cerevisiae</a:t>
            </a:r>
            <a:endParaRPr lang="it-IT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dirty="0"/>
              <a:t>Le biomolecole negli </a:t>
            </a:r>
            <a:r>
              <a:rPr lang="it-IT" dirty="0" smtClean="0"/>
              <a:t>alimenti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dirty="0" smtClean="0"/>
              <a:t>Estrazione </a:t>
            </a:r>
            <a:r>
              <a:rPr lang="it-IT" dirty="0"/>
              <a:t>DNA da un kiwi</a:t>
            </a:r>
            <a:endParaRPr lang="it-IT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dirty="0" smtClean="0"/>
              <a:t>La cella a combustibile: come ottenere energia dall’acqua attraverso l’energia solare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dirty="0" smtClean="0"/>
              <a:t>Spettro di emissione,  scomposizione della luce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dirty="0" smtClean="0"/>
              <a:t>Piega la luce, la rifrazione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412368" y="116632"/>
            <a:ext cx="8208912" cy="1800199"/>
          </a:xfrm>
        </p:spPr>
        <p:txBody>
          <a:bodyPr/>
          <a:lstStyle/>
          <a:p>
            <a:r>
              <a:rPr lang="it-IT" sz="4400" dirty="0" smtClean="0"/>
              <a:t>Gli esperimenti di Scienze naturali e di Fisica</a:t>
            </a:r>
            <a:endParaRPr lang="it-IT" sz="4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5368">
            <a:off x="6352706" y="2440412"/>
            <a:ext cx="2144051" cy="1072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37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98816"/>
            <a:ext cx="237626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76861" y="698816"/>
            <a:ext cx="49685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LABORATORIO TEATRALE</a:t>
            </a:r>
          </a:p>
          <a:p>
            <a:endParaRPr lang="it-IT" sz="2400" dirty="0"/>
          </a:p>
          <a:p>
            <a:r>
              <a:rPr lang="it-IT" sz="2400" dirty="0" smtClean="0"/>
              <a:t>Vitaliano Brancati, I piaceri della tavola</a:t>
            </a:r>
          </a:p>
          <a:p>
            <a:endParaRPr lang="it-IT" sz="2400" dirty="0" smtClean="0"/>
          </a:p>
          <a:p>
            <a:r>
              <a:rPr lang="it-IT" sz="2400" dirty="0" smtClean="0"/>
              <a:t>P. Neruda, Ode al pane</a:t>
            </a:r>
          </a:p>
          <a:p>
            <a:endParaRPr lang="it-IT" sz="2400" dirty="0" smtClean="0"/>
          </a:p>
          <a:p>
            <a:r>
              <a:rPr lang="it-IT" sz="2400" dirty="0" smtClean="0"/>
              <a:t>Wislawa </a:t>
            </a:r>
            <a:r>
              <a:rPr lang="it-IT" sz="2400" dirty="0" err="1" smtClean="0"/>
              <a:t>Szymborska</a:t>
            </a:r>
            <a:r>
              <a:rPr lang="it-IT" sz="2400" dirty="0" smtClean="0"/>
              <a:t>, La cipolla è un’altra cosa</a:t>
            </a:r>
          </a:p>
          <a:p>
            <a:endParaRPr lang="it-IT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360582"/>
            <a:ext cx="20669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09918"/>
            <a:ext cx="3009063" cy="216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8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Secondo giorno Primavera delle scienze\DSC_05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030" y="188640"/>
            <a:ext cx="4078793" cy="2712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CER\Desktop\Secondo giorno Primavera delle scienze\DSC_05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789" y="3579179"/>
            <a:ext cx="3999470" cy="2659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CER\Desktop\Secondo giorno Primavera delle scienze\DSC_05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4" y="188640"/>
            <a:ext cx="4033640" cy="2682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CER\Desktop\Secondo giorno Primavera delle scienze\DSC_05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2" y="3563155"/>
            <a:ext cx="3999470" cy="2659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873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lica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lic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ic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333</TotalTime>
  <Words>164</Words>
  <Application>Microsoft Macintosh PowerPoint</Application>
  <PresentationFormat>Presentazione su schermo (4:3)</PresentationFormat>
  <Paragraphs>63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8" baseType="lpstr">
      <vt:lpstr>Elica</vt:lpstr>
      <vt:lpstr>ALBUM FOTOGRAFICO Il Liceo ginnasio di Stato «F.Scaduto» alla «PRIMAVERA DELLE SCIENZE VI EDIZIONE» Presso la Scuola secondaria di primo grado «C.Guastella» di Misilmeri,24-25 Marzo 2015 Dirigente scolastico:  Prof.ssa Giuseppa Muscato</vt:lpstr>
      <vt:lpstr>Presentazione di PowerPoint</vt:lpstr>
      <vt:lpstr>I docenti e i tecnici</vt:lpstr>
      <vt:lpstr>Gli alunni</vt:lpstr>
      <vt:lpstr>Presentazione di PowerPoint</vt:lpstr>
      <vt:lpstr>Presentazione di PowerPoint</vt:lpstr>
      <vt:lpstr>Gli esperimenti di Scienze naturali e di Fisica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«Il buon insegnamento è per un quarto preparazione e tre quarti teatro.»  Galileo Galilei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FOTOGRAFICO Il Liceo ginnasio di Stato «F.Scaduto» alla «PRIMAVERA DELLE SCIENZE VI EDIZIONE» Presso la Scuola secondaria di primo grado «C.Guastella» di Misilmeri,24 Marzo 2015</dc:title>
  <dc:creator>Angela Costanza</dc:creator>
  <cp:lastModifiedBy>PR PR</cp:lastModifiedBy>
  <cp:revision>27</cp:revision>
  <dcterms:created xsi:type="dcterms:W3CDTF">2015-04-09T17:05:31Z</dcterms:created>
  <dcterms:modified xsi:type="dcterms:W3CDTF">2015-04-11T04:49:43Z</dcterms:modified>
</cp:coreProperties>
</file>